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sldIdLst>
    <p:sldId id="298" r:id="rId2"/>
    <p:sldId id="299" r:id="rId3"/>
    <p:sldId id="293" r:id="rId4"/>
    <p:sldId id="288" r:id="rId5"/>
    <p:sldId id="294" r:id="rId6"/>
    <p:sldId id="295" r:id="rId7"/>
    <p:sldId id="296" r:id="rId8"/>
    <p:sldId id="297" r:id="rId9"/>
    <p:sldId id="300" r:id="rId10"/>
    <p:sldId id="301" r:id="rId11"/>
    <p:sldId id="286" r:id="rId12"/>
    <p:sldId id="292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8C660"/>
    <a:srgbClr val="366D98"/>
    <a:srgbClr val="86D7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129" autoAdjust="0"/>
    <p:restoredTop sz="96144" autoAdjust="0"/>
  </p:normalViewPr>
  <p:slideViewPr>
    <p:cSldViewPr snapToGrid="0">
      <p:cViewPr varScale="1">
        <p:scale>
          <a:sx n="82" d="100"/>
          <a:sy n="82" d="100"/>
        </p:scale>
        <p:origin x="114" y="6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81842F-A9CF-48F2-9988-27CAF1F0CB5A}" type="datetimeFigureOut">
              <a:rPr lang="en-US" smtClean="0"/>
              <a:t>7/23/2024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D6461-7960-41CF-BF60-0A0BD1CF5D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5568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81842F-A9CF-48F2-9988-27CAF1F0CB5A}" type="datetimeFigureOut">
              <a:rPr lang="en-US" smtClean="0"/>
              <a:t>7/23/2024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D6461-7960-41CF-BF60-0A0BD1CF5D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6811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81842F-A9CF-48F2-9988-27CAF1F0CB5A}" type="datetimeFigureOut">
              <a:rPr lang="en-US" smtClean="0"/>
              <a:t>7/23/2024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D6461-7960-41CF-BF60-0A0BD1CF5D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5558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81842F-A9CF-48F2-9988-27CAF1F0CB5A}" type="datetimeFigureOut">
              <a:rPr lang="en-US" smtClean="0"/>
              <a:t>7/23/2024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D6461-7960-41CF-BF60-0A0BD1CF5D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5572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81842F-A9CF-48F2-9988-27CAF1F0CB5A}" type="datetimeFigureOut">
              <a:rPr lang="en-US" smtClean="0"/>
              <a:t>7/23/2024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D6461-7960-41CF-BF60-0A0BD1CF5D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6792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81842F-A9CF-48F2-9988-27CAF1F0CB5A}" type="datetimeFigureOut">
              <a:rPr lang="en-US" smtClean="0"/>
              <a:t>7/23/2024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D6461-7960-41CF-BF60-0A0BD1CF5D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4596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81842F-A9CF-48F2-9988-27CAF1F0CB5A}" type="datetimeFigureOut">
              <a:rPr lang="en-US" smtClean="0"/>
              <a:t>7/23/2024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D6461-7960-41CF-BF60-0A0BD1CF5D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1410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81842F-A9CF-48F2-9988-27CAF1F0CB5A}" type="datetimeFigureOut">
              <a:rPr lang="en-US" smtClean="0"/>
              <a:t>7/23/2024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D6461-7960-41CF-BF60-0A0BD1CF5D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1305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81842F-A9CF-48F2-9988-27CAF1F0CB5A}" type="datetimeFigureOut">
              <a:rPr lang="en-US" smtClean="0"/>
              <a:t>7/23/2024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D6461-7960-41CF-BF60-0A0BD1CF5D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5647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81842F-A9CF-48F2-9988-27CAF1F0CB5A}" type="datetimeFigureOut">
              <a:rPr lang="en-US" smtClean="0"/>
              <a:t>7/23/2024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F77D6461-7960-41CF-BF60-0A0BD1CF5D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9008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81842F-A9CF-48F2-9988-27CAF1F0CB5A}" type="datetimeFigureOut">
              <a:rPr lang="en-US" smtClean="0"/>
              <a:t>7/23/2024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D6461-7960-41CF-BF60-0A0BD1CF5D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4408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81842F-A9CF-48F2-9988-27CAF1F0CB5A}" type="datetimeFigureOut">
              <a:rPr lang="en-US" smtClean="0"/>
              <a:t>7/23/2024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D6461-7960-41CF-BF60-0A0BD1CF5D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3556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81842F-A9CF-48F2-9988-27CAF1F0CB5A}" type="datetimeFigureOut">
              <a:rPr lang="en-US" smtClean="0"/>
              <a:t>7/23/2024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D6461-7960-41CF-BF60-0A0BD1CF5D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6975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81842F-A9CF-48F2-9988-27CAF1F0CB5A}" type="datetimeFigureOut">
              <a:rPr lang="en-US" smtClean="0"/>
              <a:t>7/23/2024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D6461-7960-41CF-BF60-0A0BD1CF5D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7138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81842F-A9CF-48F2-9988-27CAF1F0CB5A}" type="datetimeFigureOut">
              <a:rPr lang="en-US" smtClean="0"/>
              <a:t>7/23/2024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D6461-7960-41CF-BF60-0A0BD1CF5D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3073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81842F-A9CF-48F2-9988-27CAF1F0CB5A}" type="datetimeFigureOut">
              <a:rPr lang="en-US" smtClean="0"/>
              <a:t>7/23/2024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D6461-7960-41CF-BF60-0A0BD1CF5D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0756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81842F-A9CF-48F2-9988-27CAF1F0CB5A}" type="datetimeFigureOut">
              <a:rPr lang="en-US" smtClean="0"/>
              <a:t>7/23/2024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D6461-7960-41CF-BF60-0A0BD1CF5D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28971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CD81842F-A9CF-48F2-9988-27CAF1F0CB5A}" type="datetimeFigureOut">
              <a:rPr lang="en-US" smtClean="0"/>
              <a:t>7/23/2024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F77D6461-7960-41CF-BF60-0A0BD1CF5D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9344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  <p:sldLayoutId id="2147483705" r:id="rId15"/>
    <p:sldLayoutId id="2147483706" r:id="rId16"/>
    <p:sldLayoutId id="214748370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3.png"/><Relationship Id="rId4" Type="http://schemas.openxmlformats.org/officeDocument/2006/relationships/image" Target="../media/image2.wm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4.w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0" y="0"/>
          <a:ext cx="12192000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0" r:id="rId3" imgW="9523800" imgH="5079240" progId="">
                  <p:embed/>
                </p:oleObj>
              </mc:Choice>
              <mc:Fallback>
                <p:oleObj r:id="rId3" imgW="9523800" imgH="5079240" progId="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12192000" cy="685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AutoShape 479" descr="PostgreSQL - Wikipedi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938" name="Picture 914" descr="Passport J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4560" y="160338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6590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35314" y="713934"/>
            <a:ext cx="3686963" cy="580292"/>
          </a:xfrm>
        </p:spPr>
        <p:txBody>
          <a:bodyPr>
            <a:noAutofit/>
          </a:bodyPr>
          <a:lstStyle/>
          <a:p>
            <a:pPr algn="l"/>
            <a:r>
              <a:rPr lang="en-US" sz="3600" b="1">
                <a:solidFill>
                  <a:srgbClr val="00B050"/>
                </a:solidFill>
              </a:rPr>
              <a:t>Dashboard Route</a:t>
            </a:r>
            <a:endParaRPr lang="en-US" sz="3600" b="1" dirty="0">
              <a:solidFill>
                <a:srgbClr val="00B05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465674" y="1637086"/>
            <a:ext cx="1594052" cy="4001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000"/>
              <a:t>Code</a:t>
            </a:r>
          </a:p>
        </p:txBody>
      </p:sp>
      <p:sp>
        <p:nvSpPr>
          <p:cNvPr id="9" name="Rectangle 8"/>
          <p:cNvSpPr/>
          <p:nvPr/>
        </p:nvSpPr>
        <p:spPr>
          <a:xfrm>
            <a:off x="1635313" y="4895843"/>
            <a:ext cx="2409149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/>
              <a:t>Protected Route</a:t>
            </a:r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1636791" y="5261659"/>
            <a:ext cx="2407672" cy="36933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/>
              <a:t>req.isAuthenticated()</a:t>
            </a:r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4044463" y="4895843"/>
            <a:ext cx="5697414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 smtClean="0"/>
              <a:t>‘/dashboard’ </a:t>
            </a:r>
            <a:r>
              <a:rPr lang="en-US" dirty="0"/>
              <a:t>is only accessible if the user is authenticated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4044463" y="5265066"/>
            <a:ext cx="3598984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/>
              <a:t>Checks if the user is authenticated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9417" y="2037196"/>
            <a:ext cx="4341055" cy="2441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1874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7537" y="472145"/>
            <a:ext cx="3281724" cy="2437217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572543" y="651921"/>
            <a:ext cx="606768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Clr>
                <a:srgbClr val="0282EB"/>
              </a:buClr>
              <a:buSzPct val="85000"/>
              <a:buFont typeface="Wingdings 3" panose="05040102010807070707" pitchFamily="18" charset="2"/>
              <a:buChar char="u"/>
            </a:pPr>
            <a:r>
              <a:rPr lang="en-US" sz="2000" dirty="0"/>
              <a:t>What is Passport.js used for in a Node.js application?</a:t>
            </a:r>
            <a:endParaRPr lang="en-US" sz="2000" dirty="0"/>
          </a:p>
        </p:txBody>
      </p:sp>
      <p:sp>
        <p:nvSpPr>
          <p:cNvPr id="5" name="Rectangle 4"/>
          <p:cNvSpPr/>
          <p:nvPr/>
        </p:nvSpPr>
        <p:spPr>
          <a:xfrm>
            <a:off x="1323826" y="1965414"/>
            <a:ext cx="600309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rgbClr val="0282EB"/>
              </a:buClr>
              <a:buSzPct val="85000"/>
              <a:buFont typeface="Wingdings 3" panose="05040102010807070707" pitchFamily="18" charset="2"/>
              <a:buChar char="u"/>
            </a:pPr>
            <a:r>
              <a:rPr lang="en-US" sz="2000" dirty="0"/>
              <a:t>What does the </a:t>
            </a:r>
            <a:r>
              <a:rPr lang="en-US" sz="2000" dirty="0" err="1"/>
              <a:t>LocalStrategy</a:t>
            </a:r>
            <a:r>
              <a:rPr lang="en-US" sz="2000" dirty="0"/>
              <a:t> in Passport.js handle?</a:t>
            </a:r>
            <a:endParaRPr lang="en-US" sz="2000" dirty="0"/>
          </a:p>
        </p:txBody>
      </p:sp>
      <p:sp>
        <p:nvSpPr>
          <p:cNvPr id="6" name="Rectangle 5"/>
          <p:cNvSpPr/>
          <p:nvPr/>
        </p:nvSpPr>
        <p:spPr>
          <a:xfrm>
            <a:off x="921783" y="4515422"/>
            <a:ext cx="734298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rgbClr val="0282EB"/>
              </a:buClr>
              <a:buSzPct val="85000"/>
              <a:buFont typeface="Wingdings 3" panose="05040102010807070707" pitchFamily="18" charset="2"/>
              <a:buChar char="u"/>
            </a:pPr>
            <a:r>
              <a:rPr lang="en-US" sz="2000"/>
              <a:t>What function in Passport.js sets up the authentication strategy?</a:t>
            </a:r>
            <a:endParaRPr lang="en-US" sz="2000" dirty="0"/>
          </a:p>
        </p:txBody>
      </p:sp>
      <p:sp>
        <p:nvSpPr>
          <p:cNvPr id="3" name="Rectangle 2"/>
          <p:cNvSpPr/>
          <p:nvPr/>
        </p:nvSpPr>
        <p:spPr>
          <a:xfrm>
            <a:off x="1732746" y="1144303"/>
            <a:ext cx="6911063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/>
              <a:t>Passport.js is used for handling authentication in a Node.js application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323826" y="3765725"/>
            <a:ext cx="5698297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/>
              <a:t>The bcryptjs library is used to compare hashed passwords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171426" y="5007647"/>
            <a:ext cx="6155497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/>
              <a:t>The passport.use() function sets up the authentication strategy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430985" y="2434696"/>
            <a:ext cx="7256552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/>
              <a:t>The LocalStrategy handles authentication using a username and password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171426" y="3240418"/>
            <a:ext cx="751611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rgbClr val="0282EB"/>
              </a:buClr>
              <a:buSzPct val="85000"/>
              <a:buFont typeface="Wingdings 3" panose="05040102010807070707" pitchFamily="18" charset="2"/>
              <a:buChar char="u"/>
            </a:pPr>
            <a:r>
              <a:rPr lang="en-US" sz="2000"/>
              <a:t>Which library is used to compare hashed passwords in Passport.js?</a:t>
            </a:r>
            <a:endParaRPr lang="en-US" sz="2000" dirty="0"/>
          </a:p>
        </p:txBody>
      </p:sp>
      <p:sp>
        <p:nvSpPr>
          <p:cNvPr id="12" name="Rectangle 11"/>
          <p:cNvSpPr/>
          <p:nvPr/>
        </p:nvSpPr>
        <p:spPr>
          <a:xfrm>
            <a:off x="1063196" y="5629760"/>
            <a:ext cx="1112880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rgbClr val="0282EB"/>
              </a:buClr>
              <a:buSzPct val="85000"/>
              <a:buFont typeface="Wingdings 3" panose="05040102010807070707" pitchFamily="18" charset="2"/>
              <a:buChar char="u"/>
            </a:pPr>
            <a:r>
              <a:rPr lang="en-US" sz="2000" dirty="0"/>
              <a:t>What happens when the </a:t>
            </a:r>
            <a:r>
              <a:rPr lang="en-US" sz="2000" dirty="0" err="1"/>
              <a:t>passport.authenticate</a:t>
            </a:r>
            <a:r>
              <a:rPr lang="en-US" sz="2000" dirty="0"/>
              <a:t>('local') middleware successfully authenticates a user?</a:t>
            </a:r>
            <a:endParaRPr lang="en-US" sz="2000" dirty="0"/>
          </a:p>
        </p:txBody>
      </p:sp>
      <p:sp>
        <p:nvSpPr>
          <p:cNvPr id="13" name="Rectangle 12"/>
          <p:cNvSpPr/>
          <p:nvPr/>
        </p:nvSpPr>
        <p:spPr>
          <a:xfrm>
            <a:off x="2332748" y="6125458"/>
            <a:ext cx="6752637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/>
              <a:t>The user is redirected to the specified success route (e.g., /dashboard)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4758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9026" y="450959"/>
            <a:ext cx="4335026" cy="18161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468054" y="2796082"/>
            <a:ext cx="714106" cy="4001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sz="2000" dirty="0" smtClean="0"/>
              <a:t>Task </a:t>
            </a:r>
            <a:endParaRPr lang="en-US" sz="2000" dirty="0"/>
          </a:p>
        </p:txBody>
      </p:sp>
      <p:sp>
        <p:nvSpPr>
          <p:cNvPr id="9" name="Rectangle 8"/>
          <p:cNvSpPr/>
          <p:nvPr/>
        </p:nvSpPr>
        <p:spPr>
          <a:xfrm>
            <a:off x="1468055" y="3239385"/>
            <a:ext cx="75001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/>
              <a:t>Create an express app to use passport.js in the app for authentication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1971744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781196" y="757052"/>
            <a:ext cx="3835834" cy="596735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 fontScale="67500" lnSpcReduction="20000"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6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 smtClean="0">
                <a:solidFill>
                  <a:srgbClr val="00B050"/>
                </a:solidFill>
              </a:rPr>
              <a:t>About Today…</a:t>
            </a:r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1947141" y="2077042"/>
            <a:ext cx="4101966" cy="43246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>
              <a:buSzPct val="85000"/>
            </a:pPr>
            <a:r>
              <a:rPr lang="en-US" sz="3600" dirty="0" smtClean="0">
                <a:latin typeface="Bradley Hand ITC" panose="03070402050302030203" pitchFamily="66" charset="0"/>
              </a:rPr>
              <a:t>Authentication</a:t>
            </a:r>
            <a:endParaRPr lang="en-US" sz="4000" dirty="0">
              <a:latin typeface="Bradley Hand ITC" panose="03070402050302030203" pitchFamily="66" charset="0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3084208" y="2899296"/>
            <a:ext cx="1968438" cy="43246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SzPct val="85000"/>
              <a:buFont typeface="Wingdings 3" panose="05040102010807070707" pitchFamily="18" charset="2"/>
              <a:buChar char="u"/>
            </a:pPr>
            <a:r>
              <a:rPr lang="en-US" sz="2400" dirty="0" smtClean="0"/>
              <a:t>Passport.js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30389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61599190"/>
              </p:ext>
            </p:extLst>
          </p:nvPr>
        </p:nvGraphicFramePr>
        <p:xfrm>
          <a:off x="0" y="0"/>
          <a:ext cx="12192000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5" r:id="rId3" imgW="20317320" imgH="10666440" progId="">
                  <p:embed/>
                </p:oleObj>
              </mc:Choice>
              <mc:Fallback>
                <p:oleObj r:id="rId3" imgW="20317320" imgH="1066644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12192000" cy="685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465384" y="3587261"/>
            <a:ext cx="6274475" cy="584775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chemeClr val="bg1"/>
                </a:solidFill>
              </a:rPr>
              <a:t>Implementing authentication with</a:t>
            </a:r>
            <a:endParaRPr lang="en-US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00514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2726" y="701523"/>
            <a:ext cx="5739366" cy="580292"/>
          </a:xfrm>
        </p:spPr>
        <p:txBody>
          <a:bodyPr>
            <a:noAutofit/>
          </a:bodyPr>
          <a:lstStyle/>
          <a:p>
            <a:pPr algn="l"/>
            <a:r>
              <a:rPr lang="en-US" sz="3600" b="1" dirty="0" smtClean="0">
                <a:solidFill>
                  <a:srgbClr val="00B050"/>
                </a:solidFill>
              </a:rPr>
              <a:t>Intro </a:t>
            </a:r>
            <a:r>
              <a:rPr lang="en-US" sz="3600" b="1" dirty="0">
                <a:solidFill>
                  <a:srgbClr val="00B050"/>
                </a:solidFill>
              </a:rPr>
              <a:t>to User Authentication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1444631" y="2027798"/>
            <a:ext cx="7693063" cy="4102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SzPct val="85000"/>
              <a:buNone/>
            </a:pPr>
            <a:r>
              <a:rPr lang="en-US" sz="2000" dirty="0" smtClean="0"/>
              <a:t>The </a:t>
            </a:r>
            <a:r>
              <a:rPr lang="en-US" sz="2000" dirty="0"/>
              <a:t>process of verifying the identity of a user trying to access a system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303587" y="1495601"/>
            <a:ext cx="1448723" cy="463063"/>
          </a:xfrm>
          <a:prstGeom prst="rect">
            <a:avLst/>
          </a:prstGeom>
          <a:solidFill>
            <a:schemeClr val="accent2"/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SzPct val="85000"/>
              <a:buNone/>
            </a:pPr>
            <a:r>
              <a:rPr lang="en-US" sz="2000">
                <a:solidFill>
                  <a:schemeClr val="bg1"/>
                </a:solidFill>
              </a:rPr>
              <a:t>Definition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1303587" y="2704647"/>
            <a:ext cx="1612843" cy="463063"/>
          </a:xfrm>
          <a:prstGeom prst="rect">
            <a:avLst/>
          </a:prstGeom>
          <a:solidFill>
            <a:schemeClr val="accent3"/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SzPct val="85000"/>
              <a:buNone/>
            </a:pPr>
            <a:r>
              <a:rPr lang="en-US" sz="2000">
                <a:solidFill>
                  <a:schemeClr val="bg1"/>
                </a:solidFill>
              </a:rPr>
              <a:t>Importance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3378453" y="3339074"/>
            <a:ext cx="8391516" cy="2953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SzPct val="85000"/>
              <a:buNone/>
            </a:pPr>
            <a:r>
              <a:rPr lang="en-US" sz="1800" dirty="0"/>
              <a:t>Ensures that only authorized users can access the system, protecting sensitive data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1303587" y="5007239"/>
            <a:ext cx="2459521" cy="463063"/>
          </a:xfrm>
          <a:prstGeom prst="rect">
            <a:avLst/>
          </a:prstGeom>
          <a:solidFill>
            <a:schemeClr val="accent4"/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indent="0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Arial"/>
              <a:buNone/>
              <a:defRPr sz="2000" cap="none">
                <a:solidFill>
                  <a:schemeClr val="bg1"/>
                </a:solidFill>
                <a:effectLst/>
              </a:defRPr>
            </a:lvl1pPr>
            <a:lvl2pPr marL="742950" indent="-285750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cap="none">
                <a:solidFill>
                  <a:schemeClr val="tx1"/>
                </a:solidFill>
                <a:effectLst/>
              </a:defRPr>
            </a:lvl2pPr>
            <a:lvl3pPr marL="1200150" indent="-285750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cap="none">
                <a:solidFill>
                  <a:schemeClr val="tx1"/>
                </a:solidFill>
                <a:effectLst/>
              </a:defRPr>
            </a:lvl3pPr>
            <a:lvl4pPr marL="1543050" indent="-171450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cap="none">
                <a:solidFill>
                  <a:schemeClr val="tx1"/>
                </a:solidFill>
                <a:effectLst/>
              </a:defRPr>
            </a:lvl4pPr>
            <a:lvl5pPr marL="2000250" indent="-171450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cap="none">
                <a:solidFill>
                  <a:schemeClr val="tx1"/>
                </a:solidFill>
                <a:effectLst/>
              </a:defRPr>
            </a:lvl5pPr>
            <a:lvl6pPr marL="2514600" indent="-228600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cap="none">
                <a:solidFill>
                  <a:schemeClr val="tx1"/>
                </a:solidFill>
                <a:effectLst/>
              </a:defRPr>
            </a:lvl6pPr>
            <a:lvl7pPr marL="2971800" indent="-228600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cap="none">
                <a:solidFill>
                  <a:schemeClr val="tx1"/>
                </a:solidFill>
                <a:effectLst/>
              </a:defRPr>
            </a:lvl7pPr>
            <a:lvl8pPr marL="3429000" indent="-228600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cap="none">
                <a:solidFill>
                  <a:schemeClr val="tx1"/>
                </a:solidFill>
                <a:effectLst/>
              </a:defRPr>
            </a:lvl8pPr>
            <a:lvl9pPr marL="3886200" indent="-228600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cap="none">
                <a:solidFill>
                  <a:schemeClr val="tx1"/>
                </a:solidFill>
                <a:effectLst/>
              </a:defRPr>
            </a:lvl9pPr>
          </a:lstStyle>
          <a:p>
            <a:r>
              <a:rPr lang="en-US"/>
              <a:t>Real-world Examples</a:t>
            </a:r>
            <a:endParaRPr lang="en-US" dirty="0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1916169" y="5591875"/>
            <a:ext cx="5375951" cy="2953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SzPct val="85000"/>
              <a:buFont typeface="Wingdings 3" panose="05040102010807070707" pitchFamily="18" charset="2"/>
              <a:buChar char="u"/>
            </a:pPr>
            <a:r>
              <a:rPr lang="en-US" sz="2000" dirty="0"/>
              <a:t>Logging into a website like Facebook or Gmail</a:t>
            </a:r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1916170" y="6018506"/>
            <a:ext cx="7064074" cy="2953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SzPct val="85000"/>
              <a:buFont typeface="Wingdings 3" panose="05040102010807070707" pitchFamily="18" charset="2"/>
              <a:buChar char="u"/>
            </a:pPr>
            <a:r>
              <a:rPr lang="en-US" sz="2000"/>
              <a:t>Accessing banking applications with a username and password</a:t>
            </a:r>
            <a:endParaRPr lang="en-US" sz="2000" dirty="0"/>
          </a:p>
        </p:txBody>
      </p:sp>
      <p:sp>
        <p:nvSpPr>
          <p:cNvPr id="3" name="Rectangle 2"/>
          <p:cNvSpPr/>
          <p:nvPr/>
        </p:nvSpPr>
        <p:spPr>
          <a:xfrm>
            <a:off x="1499066" y="3260092"/>
            <a:ext cx="1832494" cy="40011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000" dirty="0"/>
              <a:t>Security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519910" y="3723211"/>
            <a:ext cx="1811650" cy="40011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sz="2000" dirty="0"/>
              <a:t>Personalization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526692" y="4192038"/>
            <a:ext cx="1804868" cy="40011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000"/>
              <a:t>Tracking</a:t>
            </a:r>
            <a:endParaRPr lang="en-US" sz="2000" dirty="0"/>
          </a:p>
        </p:txBody>
      </p:sp>
      <p:sp>
        <p:nvSpPr>
          <p:cNvPr id="17" name="Content Placeholder 2"/>
          <p:cNvSpPr txBox="1">
            <a:spLocks/>
          </p:cNvSpPr>
          <p:nvPr/>
        </p:nvSpPr>
        <p:spPr>
          <a:xfrm>
            <a:off x="3378453" y="3786652"/>
            <a:ext cx="8063270" cy="2953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SzPct val="85000"/>
              <a:buNone/>
            </a:pPr>
            <a:r>
              <a:rPr lang="en-US" sz="1800"/>
              <a:t>Allows for personalized user experiences, such as user-specific settings and content</a:t>
            </a:r>
            <a:endParaRPr lang="en-US" sz="1800" dirty="0"/>
          </a:p>
        </p:txBody>
      </p:sp>
      <p:sp>
        <p:nvSpPr>
          <p:cNvPr id="20" name="Content Placeholder 2"/>
          <p:cNvSpPr txBox="1">
            <a:spLocks/>
          </p:cNvSpPr>
          <p:nvPr/>
        </p:nvSpPr>
        <p:spPr>
          <a:xfrm>
            <a:off x="3378453" y="4236640"/>
            <a:ext cx="6550993" cy="2953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SzPct val="85000"/>
              <a:buNone/>
            </a:pPr>
            <a:r>
              <a:rPr lang="en-US" sz="1800"/>
              <a:t>Enables tracking of user actions for analytics and auditing purposes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42758298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2726" y="701523"/>
            <a:ext cx="4848412" cy="580292"/>
          </a:xfrm>
        </p:spPr>
        <p:txBody>
          <a:bodyPr>
            <a:noAutofit/>
          </a:bodyPr>
          <a:lstStyle/>
          <a:p>
            <a:pPr algn="l"/>
            <a:r>
              <a:rPr lang="en-US" sz="3600" b="1">
                <a:solidFill>
                  <a:srgbClr val="00B050"/>
                </a:solidFill>
              </a:rPr>
              <a:t>Overview of Passport.js</a:t>
            </a:r>
            <a:endParaRPr lang="en-US" sz="3600" b="1" dirty="0">
              <a:solidFill>
                <a:srgbClr val="00B050"/>
              </a:solidFill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1402253" y="2162785"/>
            <a:ext cx="10137769" cy="4102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SzPct val="85000"/>
              <a:buNone/>
            </a:pPr>
            <a:r>
              <a:rPr lang="en-US" sz="2000" dirty="0"/>
              <a:t>Passport.js is an authentication middleware for Node.js, designed to simplify the process of authenticating requests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303587" y="1507279"/>
            <a:ext cx="2027973" cy="463063"/>
          </a:xfrm>
          <a:prstGeom prst="rect">
            <a:avLst/>
          </a:prstGeom>
          <a:solidFill>
            <a:schemeClr val="accent2"/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SzPct val="85000"/>
              <a:buNone/>
            </a:pPr>
            <a:r>
              <a:rPr lang="en-US" sz="2000">
                <a:solidFill>
                  <a:schemeClr val="bg1"/>
                </a:solidFill>
              </a:rPr>
              <a:t>Definition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1381276" y="2989492"/>
            <a:ext cx="1908537" cy="463063"/>
          </a:xfrm>
          <a:prstGeom prst="rect">
            <a:avLst/>
          </a:prstGeom>
          <a:solidFill>
            <a:schemeClr val="accent3"/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SzPct val="85000"/>
              <a:buNone/>
            </a:pPr>
            <a:r>
              <a:rPr lang="en-US" sz="2000">
                <a:solidFill>
                  <a:schemeClr val="bg1"/>
                </a:solidFill>
              </a:rPr>
              <a:t>Features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4417919" y="3616670"/>
            <a:ext cx="6283569" cy="2953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SzPct val="85000"/>
              <a:buNone/>
            </a:pPr>
            <a:r>
              <a:rPr lang="en-US" sz="1800" dirty="0"/>
              <a:t>Minimal code needed to implement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1367083" y="5504214"/>
            <a:ext cx="1908536" cy="463063"/>
          </a:xfrm>
          <a:prstGeom prst="rect">
            <a:avLst/>
          </a:prstGeom>
          <a:solidFill>
            <a:schemeClr val="accent4"/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indent="0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Arial"/>
              <a:buNone/>
              <a:defRPr sz="2000" cap="none">
                <a:solidFill>
                  <a:schemeClr val="bg1"/>
                </a:solidFill>
                <a:effectLst/>
              </a:defRPr>
            </a:lvl1pPr>
            <a:lvl2pPr marL="742950" indent="-285750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cap="none">
                <a:solidFill>
                  <a:schemeClr val="tx1"/>
                </a:solidFill>
                <a:effectLst/>
              </a:defRPr>
            </a:lvl2pPr>
            <a:lvl3pPr marL="1200150" indent="-285750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cap="none">
                <a:solidFill>
                  <a:schemeClr val="tx1"/>
                </a:solidFill>
                <a:effectLst/>
              </a:defRPr>
            </a:lvl3pPr>
            <a:lvl4pPr marL="1543050" indent="-171450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cap="none">
                <a:solidFill>
                  <a:schemeClr val="tx1"/>
                </a:solidFill>
                <a:effectLst/>
              </a:defRPr>
            </a:lvl4pPr>
            <a:lvl5pPr marL="2000250" indent="-171450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cap="none">
                <a:solidFill>
                  <a:schemeClr val="tx1"/>
                </a:solidFill>
                <a:effectLst/>
              </a:defRPr>
            </a:lvl5pPr>
            <a:lvl6pPr marL="2514600" indent="-228600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cap="none">
                <a:solidFill>
                  <a:schemeClr val="tx1"/>
                </a:solidFill>
                <a:effectLst/>
              </a:defRPr>
            </a:lvl6pPr>
            <a:lvl7pPr marL="2971800" indent="-228600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cap="none">
                <a:solidFill>
                  <a:schemeClr val="tx1"/>
                </a:solidFill>
                <a:effectLst/>
              </a:defRPr>
            </a:lvl7pPr>
            <a:lvl8pPr marL="3429000" indent="-228600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cap="none">
                <a:solidFill>
                  <a:schemeClr val="tx1"/>
                </a:solidFill>
                <a:effectLst/>
              </a:defRPr>
            </a:lvl8pPr>
            <a:lvl9pPr marL="3886200" indent="-228600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cap="none">
                <a:solidFill>
                  <a:schemeClr val="tx1"/>
                </a:solidFill>
                <a:effectLst/>
              </a:defRPr>
            </a:lvl9pPr>
          </a:lstStyle>
          <a:p>
            <a:r>
              <a:rPr lang="en-US"/>
              <a:t>Official Website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604381" y="3542551"/>
            <a:ext cx="2813538" cy="40011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000"/>
              <a:t>Simple and Unobtrusive</a:t>
            </a:r>
            <a:endParaRPr lang="en-US" sz="2000" dirty="0"/>
          </a:p>
        </p:txBody>
      </p:sp>
      <p:sp>
        <p:nvSpPr>
          <p:cNvPr id="15" name="Rectangle 14"/>
          <p:cNvSpPr/>
          <p:nvPr/>
        </p:nvSpPr>
        <p:spPr>
          <a:xfrm>
            <a:off x="1597599" y="4008056"/>
            <a:ext cx="2820320" cy="40011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000"/>
              <a:t>Modular and Flexible</a:t>
            </a:r>
            <a:endParaRPr lang="en-US" sz="2000" dirty="0"/>
          </a:p>
        </p:txBody>
      </p:sp>
      <p:sp>
        <p:nvSpPr>
          <p:cNvPr id="16" name="Rectangle 15"/>
          <p:cNvSpPr/>
          <p:nvPr/>
        </p:nvSpPr>
        <p:spPr>
          <a:xfrm>
            <a:off x="1604381" y="4476883"/>
            <a:ext cx="2813538" cy="40011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000"/>
              <a:t>Wide Support</a:t>
            </a:r>
            <a:endParaRPr lang="en-US" sz="2000" dirty="0"/>
          </a:p>
        </p:txBody>
      </p:sp>
      <p:sp>
        <p:nvSpPr>
          <p:cNvPr id="17" name="Content Placeholder 2"/>
          <p:cNvSpPr txBox="1">
            <a:spLocks/>
          </p:cNvSpPr>
          <p:nvPr/>
        </p:nvSpPr>
        <p:spPr>
          <a:xfrm>
            <a:off x="4417919" y="4064234"/>
            <a:ext cx="6374662" cy="2953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SzPct val="85000"/>
              <a:buNone/>
            </a:pPr>
            <a:r>
              <a:rPr lang="en-US" sz="1800"/>
              <a:t>Can be extended with various strategies (e.g., Local, OAuth, JWT)</a:t>
            </a:r>
            <a:endParaRPr lang="en-US" sz="1800" dirty="0"/>
          </a:p>
        </p:txBody>
      </p:sp>
      <p:sp>
        <p:nvSpPr>
          <p:cNvPr id="20" name="Content Placeholder 2"/>
          <p:cNvSpPr txBox="1">
            <a:spLocks/>
          </p:cNvSpPr>
          <p:nvPr/>
        </p:nvSpPr>
        <p:spPr>
          <a:xfrm>
            <a:off x="4417919" y="4552374"/>
            <a:ext cx="7500078" cy="2953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SzPct val="85000"/>
              <a:buNone/>
            </a:pPr>
            <a:r>
              <a:rPr lang="en-US" sz="1800" dirty="0"/>
              <a:t>Many third-party strategies available for integration with services like Google, </a:t>
            </a:r>
          </a:p>
        </p:txBody>
      </p:sp>
      <p:sp>
        <p:nvSpPr>
          <p:cNvPr id="18" name="Content Placeholder 2"/>
          <p:cNvSpPr txBox="1">
            <a:spLocks/>
          </p:cNvSpPr>
          <p:nvPr/>
        </p:nvSpPr>
        <p:spPr>
          <a:xfrm>
            <a:off x="4417919" y="4908958"/>
            <a:ext cx="2365370" cy="2953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SzPct val="85000"/>
              <a:buNone/>
            </a:pPr>
            <a:r>
              <a:rPr lang="en-US" sz="1800" dirty="0" smtClean="0"/>
              <a:t>Facebook</a:t>
            </a:r>
            <a:r>
              <a:rPr lang="en-US" sz="1800" dirty="0"/>
              <a:t>, and GitHub</a:t>
            </a:r>
          </a:p>
        </p:txBody>
      </p:sp>
      <p:sp>
        <p:nvSpPr>
          <p:cNvPr id="4" name="Rectangle 3"/>
          <p:cNvSpPr/>
          <p:nvPr/>
        </p:nvSpPr>
        <p:spPr>
          <a:xfrm>
            <a:off x="3421193" y="5597945"/>
            <a:ext cx="27491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http://www.passportjs.org/</a:t>
            </a:r>
          </a:p>
        </p:txBody>
      </p:sp>
    </p:spTree>
    <p:extLst>
      <p:ext uri="{BB962C8B-B14F-4D97-AF65-F5344CB8AC3E}">
        <p14:creationId xmlns:p14="http://schemas.microsoft.com/office/powerpoint/2010/main" val="35349028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2726" y="443617"/>
            <a:ext cx="4848412" cy="580292"/>
          </a:xfrm>
        </p:spPr>
        <p:txBody>
          <a:bodyPr>
            <a:noAutofit/>
          </a:bodyPr>
          <a:lstStyle/>
          <a:p>
            <a:pPr algn="l"/>
            <a:r>
              <a:rPr lang="en-US" sz="3600" b="1">
                <a:solidFill>
                  <a:srgbClr val="00B050"/>
                </a:solidFill>
              </a:rPr>
              <a:t>Setting Up Your Project</a:t>
            </a:r>
            <a:endParaRPr lang="en-US" sz="3600" b="1" dirty="0">
              <a:solidFill>
                <a:srgbClr val="00B05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402253" y="1153289"/>
            <a:ext cx="370646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Clr>
                <a:srgbClr val="00B050"/>
              </a:buClr>
              <a:buSzPct val="85000"/>
              <a:buFont typeface="Wingdings 3" panose="05040102010807070707" pitchFamily="18" charset="2"/>
              <a:buChar char="u"/>
            </a:pPr>
            <a:r>
              <a:rPr lang="en-US" sz="2000" dirty="0"/>
              <a:t>Initialize a new Node.js project</a:t>
            </a:r>
          </a:p>
        </p:txBody>
      </p:sp>
      <p:sp>
        <p:nvSpPr>
          <p:cNvPr id="21" name="Rectangle 20"/>
          <p:cNvSpPr/>
          <p:nvPr/>
        </p:nvSpPr>
        <p:spPr>
          <a:xfrm>
            <a:off x="956776" y="3264489"/>
            <a:ext cx="324960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Clr>
                <a:srgbClr val="00B050"/>
              </a:buClr>
              <a:buSzPct val="85000"/>
              <a:buFont typeface="Wingdings 3" panose="05040102010807070707" pitchFamily="18" charset="2"/>
              <a:buChar char="u"/>
            </a:pPr>
            <a:r>
              <a:rPr lang="en-US" sz="2000"/>
              <a:t>Install necessary packages</a:t>
            </a:r>
            <a:endParaRPr lang="en-US" sz="2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0518" y="1664105"/>
            <a:ext cx="2550751" cy="113027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622726" y="2794378"/>
            <a:ext cx="81543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This creates a new directory for your project and initializes it with a </a:t>
            </a:r>
            <a:r>
              <a:rPr lang="en-US" dirty="0" err="1"/>
              <a:t>package.json</a:t>
            </a:r>
            <a:r>
              <a:rPr lang="en-US" dirty="0"/>
              <a:t> file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765" y="3765377"/>
            <a:ext cx="7097958" cy="549333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956776" y="4553400"/>
            <a:ext cx="1103186" cy="4001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000"/>
              <a:t>express</a:t>
            </a:r>
          </a:p>
        </p:txBody>
      </p:sp>
      <p:sp>
        <p:nvSpPr>
          <p:cNvPr id="22" name="Rectangle 21"/>
          <p:cNvSpPr/>
          <p:nvPr/>
        </p:nvSpPr>
        <p:spPr>
          <a:xfrm>
            <a:off x="6076494" y="4552023"/>
            <a:ext cx="1845377" cy="40011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sz="2000" dirty="0"/>
              <a:t>express-session</a:t>
            </a:r>
          </a:p>
        </p:txBody>
      </p:sp>
      <p:sp>
        <p:nvSpPr>
          <p:cNvPr id="23" name="Rectangle 22"/>
          <p:cNvSpPr/>
          <p:nvPr/>
        </p:nvSpPr>
        <p:spPr>
          <a:xfrm>
            <a:off x="956776" y="5024189"/>
            <a:ext cx="1103187" cy="40011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sz="2000"/>
              <a:t>passport</a:t>
            </a:r>
          </a:p>
        </p:txBody>
      </p:sp>
      <p:sp>
        <p:nvSpPr>
          <p:cNvPr id="24" name="Rectangle 23"/>
          <p:cNvSpPr/>
          <p:nvPr/>
        </p:nvSpPr>
        <p:spPr>
          <a:xfrm>
            <a:off x="6076494" y="5024189"/>
            <a:ext cx="1845377" cy="40011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000"/>
              <a:t>passport-local</a:t>
            </a:r>
          </a:p>
        </p:txBody>
      </p:sp>
      <p:sp>
        <p:nvSpPr>
          <p:cNvPr id="25" name="Rectangle 24"/>
          <p:cNvSpPr/>
          <p:nvPr/>
        </p:nvSpPr>
        <p:spPr>
          <a:xfrm>
            <a:off x="956775" y="5509393"/>
            <a:ext cx="1103187" cy="40011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000"/>
              <a:t>bcryptjs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017369" y="4582801"/>
            <a:ext cx="40591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Framework for building web applications</a:t>
            </a:r>
          </a:p>
        </p:txBody>
      </p:sp>
      <p:sp>
        <p:nvSpPr>
          <p:cNvPr id="26" name="Rectangle 25"/>
          <p:cNvSpPr/>
          <p:nvPr/>
        </p:nvSpPr>
        <p:spPr>
          <a:xfrm>
            <a:off x="7921871" y="4567412"/>
            <a:ext cx="3728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Middleware for handling session data</a:t>
            </a:r>
          </a:p>
        </p:txBody>
      </p:sp>
      <p:sp>
        <p:nvSpPr>
          <p:cNvPr id="27" name="Rectangle 26"/>
          <p:cNvSpPr/>
          <p:nvPr/>
        </p:nvSpPr>
        <p:spPr>
          <a:xfrm>
            <a:off x="2055664" y="5028304"/>
            <a:ext cx="27943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Authentication middleware</a:t>
            </a:r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8022710" y="5051481"/>
            <a:ext cx="382508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Strategy for local authentication </a:t>
            </a:r>
            <a:r>
              <a:rPr lang="en-US" dirty="0" smtClean="0"/>
              <a:t>using</a:t>
            </a:r>
          </a:p>
          <a:p>
            <a:r>
              <a:rPr lang="en-US" dirty="0" smtClean="0"/>
              <a:t>a </a:t>
            </a:r>
            <a:r>
              <a:rPr lang="en-US" dirty="0"/>
              <a:t>username and password</a:t>
            </a:r>
          </a:p>
        </p:txBody>
      </p:sp>
      <p:sp>
        <p:nvSpPr>
          <p:cNvPr id="29" name="Rectangle 28"/>
          <p:cNvSpPr/>
          <p:nvPr/>
        </p:nvSpPr>
        <p:spPr>
          <a:xfrm>
            <a:off x="2055664" y="5540171"/>
            <a:ext cx="38587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Library for hashing passwords securely</a:t>
            </a:r>
          </a:p>
        </p:txBody>
      </p:sp>
    </p:spTree>
    <p:extLst>
      <p:ext uri="{BB962C8B-B14F-4D97-AF65-F5344CB8AC3E}">
        <p14:creationId xmlns:p14="http://schemas.microsoft.com/office/powerpoint/2010/main" val="20122212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6171" y="385000"/>
            <a:ext cx="5481459" cy="580292"/>
          </a:xfrm>
        </p:spPr>
        <p:txBody>
          <a:bodyPr>
            <a:noAutofit/>
          </a:bodyPr>
          <a:lstStyle/>
          <a:p>
            <a:pPr algn="l"/>
            <a:r>
              <a:rPr lang="en-US" sz="3600" b="1">
                <a:solidFill>
                  <a:srgbClr val="00B050"/>
                </a:solidFill>
              </a:rPr>
              <a:t>Basic Express Server Setup</a:t>
            </a:r>
            <a:endParaRPr lang="en-US" sz="3600" b="1" dirty="0">
              <a:solidFill>
                <a:srgbClr val="00B05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465674" y="965292"/>
            <a:ext cx="1594052" cy="4001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000"/>
              <a:t>Code</a:t>
            </a:r>
          </a:p>
        </p:txBody>
      </p:sp>
      <p:sp>
        <p:nvSpPr>
          <p:cNvPr id="24" name="Rectangle 23"/>
          <p:cNvSpPr/>
          <p:nvPr/>
        </p:nvSpPr>
        <p:spPr>
          <a:xfrm>
            <a:off x="849146" y="4864082"/>
            <a:ext cx="1594050" cy="40011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000" dirty="0" smtClean="0"/>
              <a:t>Explanation</a:t>
            </a:r>
            <a:endParaRPr lang="en-US" sz="2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5673" y="1365402"/>
            <a:ext cx="3915359" cy="87844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1032" y="1365402"/>
            <a:ext cx="3915360" cy="246359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5673" y="3828999"/>
            <a:ext cx="5263659" cy="98693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236008" y="5309305"/>
            <a:ext cx="3810659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dirty="0" err="1"/>
              <a:t>express.urlencoded</a:t>
            </a:r>
            <a:r>
              <a:rPr lang="en-US" dirty="0"/>
              <a:t>({ extended: true })</a:t>
            </a:r>
          </a:p>
        </p:txBody>
      </p:sp>
      <p:sp>
        <p:nvSpPr>
          <p:cNvPr id="10" name="Rectangle 9"/>
          <p:cNvSpPr/>
          <p:nvPr/>
        </p:nvSpPr>
        <p:spPr>
          <a:xfrm>
            <a:off x="5093845" y="5309305"/>
            <a:ext cx="652401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Middleware to parse URL-encoded bodies (from form submissions)</a:t>
            </a:r>
          </a:p>
        </p:txBody>
      </p:sp>
      <p:sp>
        <p:nvSpPr>
          <p:cNvPr id="30" name="Rectangle 29"/>
          <p:cNvSpPr/>
          <p:nvPr/>
        </p:nvSpPr>
        <p:spPr>
          <a:xfrm>
            <a:off x="1247731" y="5723750"/>
            <a:ext cx="1675459" cy="3693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/>
              <a:t>express-session</a:t>
            </a:r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2923190" y="5732555"/>
            <a:ext cx="359484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Middleware to handle user sessions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518031" y="5732555"/>
            <a:ext cx="2005677" cy="3693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dirty="0" err="1"/>
              <a:t>passport.initialize</a:t>
            </a:r>
            <a:r>
              <a:rPr lang="en-US" dirty="0"/>
              <a:t>()</a:t>
            </a:r>
          </a:p>
        </p:txBody>
      </p:sp>
      <p:sp>
        <p:nvSpPr>
          <p:cNvPr id="15" name="Rectangle 14"/>
          <p:cNvSpPr/>
          <p:nvPr/>
        </p:nvSpPr>
        <p:spPr>
          <a:xfrm>
            <a:off x="8523708" y="5732555"/>
            <a:ext cx="26548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Initializes Passport for use</a:t>
            </a:r>
          </a:p>
        </p:txBody>
      </p:sp>
      <p:sp>
        <p:nvSpPr>
          <p:cNvPr id="32" name="Rectangle 31"/>
          <p:cNvSpPr/>
          <p:nvPr/>
        </p:nvSpPr>
        <p:spPr>
          <a:xfrm>
            <a:off x="1247731" y="6147000"/>
            <a:ext cx="1899879" cy="36933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/>
              <a:t>passport.session()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3202354" y="6147000"/>
            <a:ext cx="359484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Middleware to handle user sessions</a:t>
            </a:r>
          </a:p>
        </p:txBody>
      </p:sp>
    </p:spTree>
    <p:extLst>
      <p:ext uri="{BB962C8B-B14F-4D97-AF65-F5344CB8AC3E}">
        <p14:creationId xmlns:p14="http://schemas.microsoft.com/office/powerpoint/2010/main" val="42190390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6172" y="385000"/>
            <a:ext cx="4871860" cy="580292"/>
          </a:xfrm>
        </p:spPr>
        <p:txBody>
          <a:bodyPr>
            <a:noAutofit/>
          </a:bodyPr>
          <a:lstStyle/>
          <a:p>
            <a:pPr algn="l"/>
            <a:r>
              <a:rPr lang="en-US" sz="3600" b="1" dirty="0">
                <a:solidFill>
                  <a:srgbClr val="00B050"/>
                </a:solidFill>
              </a:rPr>
              <a:t>Configuring Passport.js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465674" y="1012184"/>
            <a:ext cx="1594052" cy="4001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000"/>
              <a:t>Code</a:t>
            </a:r>
          </a:p>
        </p:txBody>
      </p:sp>
      <p:sp>
        <p:nvSpPr>
          <p:cNvPr id="9" name="Rectangle 8"/>
          <p:cNvSpPr/>
          <p:nvPr/>
        </p:nvSpPr>
        <p:spPr>
          <a:xfrm>
            <a:off x="5787168" y="4129256"/>
            <a:ext cx="1562415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/>
              <a:t>Local Strategy</a:t>
            </a:r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5787168" y="4507393"/>
            <a:ext cx="1562415" cy="36933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/>
              <a:t>bcrypt</a:t>
            </a:r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7360808" y="4133999"/>
            <a:ext cx="423217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Handles </a:t>
            </a:r>
            <a:r>
              <a:rPr lang="en-US" dirty="0"/>
              <a:t>login </a:t>
            </a:r>
            <a:r>
              <a:rPr lang="en-US" dirty="0" smtClean="0"/>
              <a:t>using </a:t>
            </a:r>
            <a:r>
              <a:rPr lang="en-US" dirty="0"/>
              <a:t>username </a:t>
            </a:r>
            <a:r>
              <a:rPr lang="en-US" dirty="0" smtClean="0"/>
              <a:t>&amp; </a:t>
            </a:r>
            <a:r>
              <a:rPr lang="en-US" dirty="0"/>
              <a:t>password</a:t>
            </a:r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5802282" y="4889637"/>
            <a:ext cx="1535998" cy="36933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/>
              <a:t>passport.use()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8109982" y="6052125"/>
            <a:ext cx="359484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Uses </a:t>
            </a:r>
            <a:r>
              <a:rPr lang="en-US" dirty="0" err="1"/>
              <a:t>bcrypt</a:t>
            </a:r>
            <a:r>
              <a:rPr lang="en-US" dirty="0"/>
              <a:t> to check if the </a:t>
            </a:r>
            <a:r>
              <a:rPr lang="en-US" dirty="0" smtClean="0"/>
              <a:t>provided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10714"/>
            <a:ext cx="5670217" cy="232557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3805" y="1761545"/>
            <a:ext cx="6117179" cy="200823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771" y="4337429"/>
            <a:ext cx="5536787" cy="2561625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133430" y="963350"/>
            <a:ext cx="562707" cy="54930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</a:rPr>
              <a:t>1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5981036" y="1190899"/>
            <a:ext cx="562707" cy="54930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</a:rPr>
              <a:t>2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20" name="Oval 19"/>
          <p:cNvSpPr/>
          <p:nvPr/>
        </p:nvSpPr>
        <p:spPr>
          <a:xfrm>
            <a:off x="133430" y="3799846"/>
            <a:ext cx="562707" cy="54930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</a:rPr>
              <a:t>3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5813584" y="5258969"/>
            <a:ext cx="1524695" cy="36933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/>
              <a:t>Finding User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5813584" y="6021148"/>
            <a:ext cx="2296398" cy="3693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/>
              <a:t>Password Comparison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7360808" y="4542914"/>
            <a:ext cx="449679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Compare </a:t>
            </a:r>
            <a:r>
              <a:rPr lang="en-US" dirty="0"/>
              <a:t>provided password </a:t>
            </a:r>
            <a:r>
              <a:rPr lang="en-US" dirty="0" smtClean="0"/>
              <a:t>with </a:t>
            </a:r>
            <a:r>
              <a:rPr lang="en-US" dirty="0"/>
              <a:t>stored </a:t>
            </a:r>
            <a:r>
              <a:rPr lang="en-US" dirty="0" smtClean="0"/>
              <a:t>one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7360807" y="4892510"/>
            <a:ext cx="449679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Sets </a:t>
            </a:r>
            <a:r>
              <a:rPr lang="en-US" dirty="0"/>
              <a:t>up the local strategy for authentication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7329173" y="5279759"/>
            <a:ext cx="449679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Searches </a:t>
            </a:r>
            <a:r>
              <a:rPr lang="en-US" dirty="0"/>
              <a:t>user </a:t>
            </a:r>
            <a:r>
              <a:rPr lang="en-US" dirty="0" smtClean="0"/>
              <a:t>in </a:t>
            </a:r>
            <a:r>
              <a:rPr lang="en-US" dirty="0"/>
              <a:t>temporary user storage </a:t>
            </a:r>
            <a:r>
              <a:rPr lang="en-US" dirty="0" smtClean="0"/>
              <a:t>by</a:t>
            </a:r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5765988" y="5602816"/>
            <a:ext cx="12315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username</a:t>
            </a:r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5765988" y="6384002"/>
            <a:ext cx="46898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password </a:t>
            </a:r>
            <a:r>
              <a:rPr lang="en-US" dirty="0"/>
              <a:t>matches the stored hashed password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53027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6360" y="717462"/>
            <a:ext cx="5516628" cy="580292"/>
          </a:xfrm>
        </p:spPr>
        <p:txBody>
          <a:bodyPr>
            <a:noAutofit/>
          </a:bodyPr>
          <a:lstStyle/>
          <a:p>
            <a:pPr algn="l"/>
            <a:r>
              <a:rPr lang="en-US" sz="3600" b="1">
                <a:solidFill>
                  <a:srgbClr val="00B050"/>
                </a:solidFill>
              </a:rPr>
              <a:t>Implementing Login Route</a:t>
            </a:r>
            <a:endParaRPr lang="en-US" sz="3600" b="1" dirty="0">
              <a:solidFill>
                <a:srgbClr val="00B05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465674" y="1590194"/>
            <a:ext cx="1594052" cy="4001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000"/>
              <a:t>Code</a:t>
            </a:r>
          </a:p>
        </p:txBody>
      </p:sp>
      <p:sp>
        <p:nvSpPr>
          <p:cNvPr id="9" name="Rectangle 8"/>
          <p:cNvSpPr/>
          <p:nvPr/>
        </p:nvSpPr>
        <p:spPr>
          <a:xfrm>
            <a:off x="2578785" y="5583129"/>
            <a:ext cx="1342355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/>
              <a:t>Login Route</a:t>
            </a:r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2578785" y="5955214"/>
            <a:ext cx="2989677" cy="36933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/>
              <a:t>passport.authenticate('local')</a:t>
            </a:r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3858622" y="5583129"/>
            <a:ext cx="5496393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 smtClean="0"/>
              <a:t>‘/login’ </a:t>
            </a:r>
            <a:r>
              <a:rPr lang="en-US" dirty="0"/>
              <a:t>handles user login using Passport's local strategy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5568462" y="5958730"/>
            <a:ext cx="5697415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/>
              <a:t>Middleware that uses the local strategy for authentication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2578785" y="6324546"/>
            <a:ext cx="1279838" cy="3693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/>
              <a:t>Redirection</a:t>
            </a:r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3858622" y="6324546"/>
            <a:ext cx="6328732" cy="36933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/>
              <a:t>Redirects the user to </a:t>
            </a:r>
            <a:r>
              <a:rPr lang="en-US" dirty="0" smtClean="0"/>
              <a:t>‘/dashboard’ </a:t>
            </a:r>
            <a:r>
              <a:rPr lang="en-US" dirty="0"/>
              <a:t>on success or </a:t>
            </a:r>
            <a:r>
              <a:rPr lang="en-US" dirty="0" smtClean="0"/>
              <a:t>‘/login’ </a:t>
            </a:r>
            <a:r>
              <a:rPr lang="en-US" dirty="0"/>
              <a:t>on failure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5674" y="1999143"/>
            <a:ext cx="4478299" cy="148845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5674" y="3523100"/>
            <a:ext cx="4493129" cy="172719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5269" y="4313982"/>
            <a:ext cx="4823800" cy="936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49557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8BB434"/>
      </a:accent1>
      <a:accent2>
        <a:srgbClr val="33A583"/>
      </a:accent2>
      <a:accent3>
        <a:srgbClr val="3594B4"/>
      </a:accent3>
      <a:accent4>
        <a:srgbClr val="6063B4"/>
      </a:accent4>
      <a:accent5>
        <a:srgbClr val="D35731"/>
      </a:accent5>
      <a:accent6>
        <a:srgbClr val="EBAC4B"/>
      </a:accent6>
      <a:hlink>
        <a:srgbClr val="65AD30"/>
      </a:hlink>
      <a:folHlink>
        <a:srgbClr val="8ED25B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1A9F9826-882C-40B9-8F38-5A3B8CFD19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1942</TotalTime>
  <Words>494</Words>
  <Application>Microsoft Office PowerPoint</Application>
  <PresentationFormat>Widescreen</PresentationFormat>
  <Paragraphs>99</Paragraphs>
  <Slides>12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0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Bradley Hand ITC</vt:lpstr>
      <vt:lpstr>Corbel</vt:lpstr>
      <vt:lpstr>Wingdings 3</vt:lpstr>
      <vt:lpstr>Parallax</vt:lpstr>
      <vt:lpstr>PowerPoint Presentation</vt:lpstr>
      <vt:lpstr>PowerPoint Presentation</vt:lpstr>
      <vt:lpstr>PowerPoint Presentation</vt:lpstr>
      <vt:lpstr>Intro to User Authentication</vt:lpstr>
      <vt:lpstr>Overview of Passport.js</vt:lpstr>
      <vt:lpstr>Setting Up Your Project</vt:lpstr>
      <vt:lpstr>Basic Express Server Setup</vt:lpstr>
      <vt:lpstr>Configuring Passport.js</vt:lpstr>
      <vt:lpstr>Implementing Login Route</vt:lpstr>
      <vt:lpstr>Dashboard Route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Muhammad Ahmed Saeed</dc:creator>
  <cp:lastModifiedBy>Muhammad Ahmed Saeed</cp:lastModifiedBy>
  <cp:revision>1567</cp:revision>
  <dcterms:created xsi:type="dcterms:W3CDTF">2024-06-06T09:38:49Z</dcterms:created>
  <dcterms:modified xsi:type="dcterms:W3CDTF">2024-07-23T06:38:39Z</dcterms:modified>
</cp:coreProperties>
</file>